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58" r:id="rId2"/>
    <p:sldId id="360" r:id="rId3"/>
    <p:sldId id="476" r:id="rId4"/>
    <p:sldId id="568" r:id="rId5"/>
    <p:sldId id="477" r:id="rId6"/>
    <p:sldId id="699" r:id="rId7"/>
    <p:sldId id="702" r:id="rId8"/>
    <p:sldId id="704" r:id="rId9"/>
    <p:sldId id="479" r:id="rId10"/>
    <p:sldId id="679" r:id="rId11"/>
    <p:sldId id="689" r:id="rId12"/>
    <p:sldId id="691" r:id="rId13"/>
    <p:sldId id="690" r:id="rId14"/>
    <p:sldId id="692" r:id="rId15"/>
    <p:sldId id="693" r:id="rId16"/>
    <p:sldId id="694" r:id="rId17"/>
    <p:sldId id="705" r:id="rId18"/>
    <p:sldId id="713" r:id="rId19"/>
    <p:sldId id="712" r:id="rId20"/>
    <p:sldId id="66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319" autoAdjust="0"/>
  </p:normalViewPr>
  <p:slideViewPr>
    <p:cSldViewPr snapToGrid="0">
      <p:cViewPr varScale="1">
        <p:scale>
          <a:sx n="47" d="100"/>
          <a:sy n="47" d="100"/>
        </p:scale>
        <p:origin x="1806" y="54"/>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9/24/2020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10 horns and seven heads... diadems... blasphemous names = Rome (the city on seven hills)? Historical empires? or empires yet to come? a world government built on ten nations? the European union?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Seven heads = Revelation 17:9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the seven heads are seven mountains, on which the woman sits </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Revelation 17:18 says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and the woman which you saw is that great city, which reigns over the kings of the earth</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seat of government connected to a city of seven hills seems to be a clear reference to Rome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Daniel 9:26 says that the world power at the end are those who will destroy the holy city and the sanctuary = Rome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Could refer to seven dynasties of the Roman Empire, the last is still to 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Obviously deals with world powers, and intimates Rome will be central in some way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Theodore Epp,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Practical Studies in Revelation</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calls the beast a “composite beast” bringing together in one beast what Daniel saw in four Kingdoms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Leopard... Bear... Lion... = the heads of the composite beast seen in Daniel 7 (a lion [v 4]... a bear [v 5]... a leopard [v 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They represented the kingdoms of</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Babylon,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Medo</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-Persia, and Greece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All these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characteristics are combined in the Roman empire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autocratic, majestic lion = Babylon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strength, brutality of bear =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Medo</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-Persian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brilliance, culture, swiftness of leopard = Greece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Composite monster has power and authority from the dragon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Satan has dominion over the kingdoms of the world and will pass it to the beast</a:t>
            </a:r>
          </a:p>
        </p:txBody>
      </p:sp>
    </p:spTree>
    <p:extLst>
      <p:ext uri="{BB962C8B-B14F-4D97-AF65-F5344CB8AC3E}">
        <p14:creationId xmlns:p14="http://schemas.microsoft.com/office/powerpoint/2010/main" val="390367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As it </a:t>
            </a:r>
            <a:r>
              <a:rPr kumimoji="0" lang="en-US" sz="3200" b="1" i="1" u="none" strike="noStrike" kern="1200" cap="none" spc="0" normalizeH="0" baseline="0" noProof="0" dirty="0" err="1">
                <a:ln>
                  <a:noFill/>
                </a:ln>
                <a:solidFill>
                  <a:prstClr val="white"/>
                </a:solidFill>
                <a:effectLst/>
                <a:uLnTx/>
                <a:uFillTx/>
                <a:latin typeface="Trebuchet MS" panose="020B0603020202020204"/>
                <a:ea typeface="+mn-ea"/>
                <a:cs typeface="+mn-cs"/>
              </a:rPr>
              <a:t>it</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had been slain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counterfeiting the death and resurrection of Jesus (Scofield: a rise of the Roman Empire?)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Counterfeit resurrection: Satan does not have power to give life !!!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Hebrews 2:14</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says the devil had the power of death but that Jesus came to destroy him.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rPr>
              <a:t>4 </a:t>
            </a:r>
            <a:r>
              <a:rPr kumimoji="0" lang="en-US" sz="3400" b="1" i="1" u="sng" strike="noStrike" kern="1200" cap="none" spc="0" normalizeH="0" baseline="0" noProof="0" dirty="0">
                <a:ln>
                  <a:noFill/>
                </a:ln>
                <a:solidFill>
                  <a:prstClr val="white"/>
                </a:solidFill>
                <a:effectLst/>
                <a:uLnTx/>
                <a:uFillTx/>
                <a:latin typeface="Trebuchet MS" panose="020B0603020202020204"/>
                <a:ea typeface="+mn-ea"/>
                <a:cs typeface="+mn-cs"/>
              </a:rPr>
              <a:t>they worshiped the dragon</a:t>
            </a:r>
            <a:r>
              <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rPr>
              <a:t> because he gave his authority to the beast  ** </a:t>
            </a: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Worship: not necessarily religious, but ascribing worth and allegiance to</a:t>
            </a:r>
            <a:endPar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1 John 5:18-19 NLT</a:t>
            </a:r>
            <a:r>
              <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“18 We know that God’s children do not make a practice of sinning, for God’s Son holds them securely, and </a:t>
            </a:r>
            <a:r>
              <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the evil one </a:t>
            </a:r>
            <a:r>
              <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cannot touch them. 19 We know that we are children of God and that </a:t>
            </a:r>
            <a:r>
              <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the world around us is under the control of the evil 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When Satan offered all the kingdoms to Christ, Jesus answered: </a:t>
            </a:r>
            <a:r>
              <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“Get thee behind me, Satan: for it is written, Thou shalt worship the Lord thy God, and him only shalt thou serve.” </a:t>
            </a: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(Luke 4:5-8)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Theodore Epp, </a:t>
            </a:r>
            <a:r>
              <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Revelation, </a:t>
            </a: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209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Thus we see that everyone on earth except the children of God will worship the Antichrist. This final form of apostasy is not simply worshiping some pagan deity, but it is the worship of Satan himself (v. 4). This is Satan’s supreme moment. this is the goal he has been striving for </a:t>
            </a:r>
            <a:r>
              <a:rPr kumimoji="0" lang="en-US" sz="3400" b="0" i="0" u="none" strike="noStrike" kern="1200" cap="none" spc="0" normalizeH="0" baseline="0" noProof="0" dirty="0" err="1">
                <a:ln>
                  <a:noFill/>
                </a:ln>
                <a:solidFill>
                  <a:prstClr val="white"/>
                </a:solidFill>
                <a:effectLst/>
                <a:uLnTx/>
                <a:uFillTx/>
                <a:latin typeface="Trebuchet MS" panose="020B0603020202020204"/>
                <a:ea typeface="+mn-ea"/>
                <a:cs typeface="+mn-cs"/>
                <a:sym typeface="Wingdings" panose="05000000000000000000" pitchFamily="2" charset="2"/>
              </a:rPr>
              <a:t>for</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centuries—to be like God. The desires that caused Lucifer to fall into sin are recorded in Isaiah 14:13, 14: “For thou hast said in thine heart, I will ascend into heaven, I will exalt my throne above the stars of God” I will sit also upon the mount on of the congregation, in the sides of the north: I will ascend above the heights of the clouds’ I will be like the most High.” So now during the Tribulation Satan is worshiped and is fulfilling his desire to “be like the most High.”</a:t>
            </a:r>
            <a:endPar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Who is like him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people attracted by his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uniqueness... beauty???</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Who is able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“strong enough?”</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one of the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attractions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of the Beast will be his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power</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one of the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traits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that renders his power is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FEAR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Daniel 11:21-27</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How Beasts can come to power...</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21 “The next to come to power will be a despicable man who is not in line for royal succession. He will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slip in when least expected and take over the kingdom by flattery and intrigue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22 Before him great armies will be swept away, including a covenant prince. 23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With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deceitful promises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he will make various alliances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He will become strong despite having only a handful of followers. 24 Without warning he will enter the richest areas of the land. Then he will distribute among his followers the plunder and wealth of the rich—something his predecessors had never done. He will plot the overthrow of strongholds, but this will last for only a short while.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25 “Then he will stir up his courage and raise a great army against the king of the south. The king of the south will go to battle with a mighty army, but to no avail, for there will be plots against him. 26 His own household will cause his downfall. His army will be swept away, and many will be killed. 27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Seeking nothing but each other’s harm, these kings will plot against each other at the conference table, attempting to deceive each other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But it will make no difference, for the end will come at the appointed time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2 Thessalonians 2:11</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deceit</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4805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Tyndale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4-7</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world worships both the devil and the pseudo–</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christ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latter was given a mouth to utter proud words and blasphemies (already apparent in the claims of the Roman emperors to divinity) and to exercise his authority for forty–two months, i.e. the period of tribulation, (see 11:2-3; 12:14).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Who gave him that authority, including power to make war against the saints and to conquer them (7)?</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v 4 it is the dragon who gave the authority; but the limit of forty–two months was set by God.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Accordingly, it is the divine permission that ultimately controls the actions of antichrist (cf. Dn. 8:9-14; 11:36). The sovereignty of God is never more apparent than when wickedness reaches its limit—as is evident in the crucifixion of Jesus.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Will his blasphemies be part of what gives him his power???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We can see today how the message of holiness and absolute truth is being marginalized and even classified as “hate speech”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Blasphemies against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God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His Name (Yahweh? Jesus?)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His Tabernacle (Heaven)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Those who dwell in heaven (angels, saints)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487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v 7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given</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to him (from the dragon or from God???) or both???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to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make war with the saints</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AND to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overcome</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them AND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authority</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over ever tribe and people and tongue and nation was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GIVEN</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to him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could not harm the saints without God’s permission, because they have been marked for his protection...  **NOTE: believers are present!!</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v 8 ALL WILL WORSHIP HIM EXCEPT EVERYONE </a:t>
            </a:r>
            <a:r>
              <a:rPr kumimoji="0" lang="en-US" sz="3400" b="1" i="1" u="sng" strike="noStrike" kern="1200" cap="none" spc="0" normalizeH="0" baseline="0" noProof="0" dirty="0">
                <a:ln>
                  <a:noFill/>
                </a:ln>
                <a:solidFill>
                  <a:prstClr val="white"/>
                </a:solidFill>
                <a:effectLst/>
                <a:uLnTx/>
                <a:uFillTx/>
                <a:latin typeface="Trebuchet MS" panose="020B0603020202020204"/>
                <a:ea typeface="+mn-ea"/>
                <a:cs typeface="+mn-cs"/>
              </a:rPr>
              <a:t>whose name has not been written from the foundation of the world in </a:t>
            </a:r>
            <a:r>
              <a:rPr kumimoji="0" lang="en-US" sz="3400" b="1" i="1" u="sng" strike="noStrike" kern="1200" cap="none" spc="0" normalizeH="0" baseline="0" noProof="0" dirty="0">
                <a:ln>
                  <a:noFill/>
                </a:ln>
                <a:solidFill>
                  <a:prstClr val="white"/>
                </a:solidFill>
                <a:effectLst/>
                <a:highlight>
                  <a:srgbClr val="800080"/>
                </a:highlight>
                <a:uLnTx/>
                <a:uFillTx/>
                <a:latin typeface="Trebuchet MS" panose="020B0603020202020204"/>
                <a:ea typeface="+mn-ea"/>
                <a:cs typeface="+mn-cs"/>
              </a:rPr>
              <a:t>the book of life of the Lamb</a:t>
            </a:r>
            <a:r>
              <a:rPr kumimoji="0" lang="en-US" sz="3400" b="1" i="1" u="sng" strike="noStrike" kern="1200" cap="none" spc="0" normalizeH="0" baseline="0" noProof="0" dirty="0">
                <a:ln>
                  <a:noFill/>
                </a:ln>
                <a:solidFill>
                  <a:prstClr val="white"/>
                </a:solidFill>
                <a:effectLst/>
                <a:uLnTx/>
                <a:uFillTx/>
                <a:latin typeface="Trebuchet MS" panose="020B0603020202020204"/>
                <a:ea typeface="+mn-ea"/>
                <a:cs typeface="+mn-cs"/>
              </a:rPr>
              <a:t> who has been slain.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200" b="0" i="0" u="none" strike="noStrike" kern="1200" cap="none" spc="0" normalizeH="0" baseline="0" noProof="0" dirty="0">
                <a:ln>
                  <a:noFill/>
                </a:ln>
                <a:solidFill>
                  <a:prstClr val="white"/>
                </a:solidFill>
                <a:effectLst/>
                <a:uLnTx/>
                <a:uFillTx/>
                <a:latin typeface="Trebuchet MS" panose="020B0603020202020204"/>
                <a:ea typeface="+mn-ea"/>
                <a:cs typeface="+mn-cs"/>
              </a:rPr>
              <a:t>καὶ προσκυνήσουσιν αὐτὸν πάντες οἱ κατοικοῦντες ἐπὶ τῆς γῆς, οὗ οὐ γέγραπται τὸ ὄνομα αὐτοῦ ἐν τῷ βιβλίῳ τῆς ζωῆς τοῦ ἀρνίου τοῦ ἐσφαγμένου </a:t>
            </a:r>
            <a:r>
              <a:rPr kumimoji="0" lang="el-GR" sz="3200" b="1" i="0" u="none" strike="noStrike" kern="1200" cap="none" spc="0" normalizeH="0" baseline="0" noProof="0" dirty="0">
                <a:ln>
                  <a:noFill/>
                </a:ln>
                <a:solidFill>
                  <a:prstClr val="white"/>
                </a:solidFill>
                <a:effectLst/>
                <a:uLnTx/>
                <a:uFillTx/>
                <a:latin typeface="Trebuchet MS" panose="020B0603020202020204"/>
                <a:ea typeface="+mn-ea"/>
                <a:cs typeface="+mn-cs"/>
              </a:rPr>
              <a:t>ἀπὸ καταβολῆς κόσμου.</a:t>
            </a:r>
            <a:r>
              <a:rPr kumimoji="0" lang="el-GR"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Though the phrase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ἀπὸ καταβ</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ολῆς</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κόσμου</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occurs at the end of the sentence, some connect it with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γέγρ</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απται</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except those whose names were written from the foundation of the world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Others interpret it as connected to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τοῦ ἀρνίου τοῦ ἐσφαγμένου</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 Lamb which had been slain from the foundation of the world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.”[32] Both are possibilities with support and an interpretation must be decided upon to translate this phrase. The first choice has appeal as it would be a parallel to 17:8 which implies that the elect were written in the book of life before the foundation of the world. However, the second option is also viable as paralleled in 1 Peter 1:19-20 and also because of its proximity to the phrase. I’ve chosen to go with the former because it seems to fit within the context of what is restated in 17:8.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Revelation 17:8</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n-US" sz="1200" b="0" i="1" kern="1200" dirty="0">
                <a:solidFill>
                  <a:schemeClr val="tx1"/>
                </a:solidFill>
                <a:effectLst/>
                <a:latin typeface="+mn-lt"/>
                <a:ea typeface="+mn-ea"/>
                <a:cs typeface="+mn-cs"/>
              </a:rPr>
              <a:t>The beast that you saw was, and is not, and is about to come up out of the abyss and go to destruction. And those who dwell on the earth, whose name has not been written in the book of life </a:t>
            </a:r>
            <a:r>
              <a:rPr lang="en-US" sz="1200" b="1" i="1" kern="1200" dirty="0">
                <a:solidFill>
                  <a:schemeClr val="tx1"/>
                </a:solidFill>
                <a:effectLst/>
                <a:latin typeface="+mn-lt"/>
                <a:ea typeface="+mn-ea"/>
                <a:cs typeface="+mn-cs"/>
              </a:rPr>
              <a:t>from the foundation of the world</a:t>
            </a:r>
            <a:r>
              <a:rPr lang="en-US" sz="1200" b="0" i="1" kern="1200" dirty="0">
                <a:solidFill>
                  <a:schemeClr val="tx1"/>
                </a:solidFill>
                <a:effectLst/>
                <a:latin typeface="+mn-lt"/>
                <a:ea typeface="+mn-ea"/>
                <a:cs typeface="+mn-cs"/>
              </a:rPr>
              <a:t>, will wonder when they see the beast, that he was and is not and will come.</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1 Peter 1:18-20</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18 knowing that you were not redeemed with perishable things like silver or gold from your futile way of life inherited from your forefathers, 19 but with precious blood, as of a lamb unblemished and spotless, the blood of Christ. 20 For He was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foreknown before the foundation of the world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but has appeared in these last times for the sake of you</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1778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These verses fall in the middle of this chapter between the descriptions of the Beast and the False Prophet... As if to say, “Listen... Pay attention!  What’s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gonna</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happen is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gonna</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happen! Persevere and keep the faith, because even when it looks like chaos and evil seems to be winning, God is still in control.” Sovereign!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PURPOSE OF REVELATION</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WRITTEN TO ENCOURAGE SUFFERING BELIEVERS TO PERSEVERE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We are not called to fight the beast, or even resist him... this is his time...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theodore</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Epps, 217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warning is not to resist the beast. This is his day and God is letting him go to the limit. Many believers will be killed but there is no use to resist. In fact, the believers are better off to be dead during this time of tremendous persecution by the Antichrist. They will then be delivered from all the troubles and problems on the earth and can rejoice in the presence of the Lord.”</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KEY TO PERSEVERANCE = FAITH!!! If you believe God is in control and worth loving, you can endure whatever comes your way!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Hebrews 11 The Faith Chapter coming up in a couple of weeks in sermon series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Romans 8:31-39</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732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These verses fall in the middle of this chapter between the descriptions of the Beast and the False Prophet... As if to say, “Listen... Pay attention!  What’s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gonna</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happen is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gonna</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happen! Persevere and keep the faith, because even when it looks like chaos and evil seems to be winning, God is still in control.”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PURPOSE OF REVELATION</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WRITTEN TO ENCOURAGE SUFFERING BELIEVERS TO PERSEVERE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KEY TO PERSEVERANCE = FAITH!!! If you believe God is in control and worth loving, you can endure whatever comes your way!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Hebrews 11 The Faith Chapter coming up in a couple of weeks in sermon series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Romans 8:31-39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31 What then shall we say to these things? If God is for us, who is against us? 32 He who did not spare His own Son, but delivered Him over for us all, how will He not also with Him freely give us all things? 33 Who will bring a charge against God’s elect? God is the one who justifies; 34 who is the one who condemns? Christ Jesus is He who died, yes, rather who was raised, who is at the right hand of God, who also intercedes for us. 35 Who will separate us from the love of Christ? Will tribulation, or distress, or persecution, or famine, or nakedness, or peril, or sword? 36 Just as it is written,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“For Your sake we are being put to death all day long;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We were considered as sheep to be slaughtered.”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37 But in all these things we overwhelmingly conquer through Him who loved us. 38 For I am convinced that neither death, nor life, nor angels, nor principalities, nor things present, nor things to come, nor powers, 39 nor height, nor depth, nor any other created thing, will be able to separate us from the love of God, which is in Christ Jesus our Lord.</a:t>
            </a:r>
          </a:p>
        </p:txBody>
      </p:sp>
    </p:spTree>
    <p:extLst>
      <p:ext uri="{BB962C8B-B14F-4D97-AF65-F5344CB8AC3E}">
        <p14:creationId xmlns:p14="http://schemas.microsoft.com/office/powerpoint/2010/main" val="215675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31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6</a:t>
            </a:fld>
            <a:endParaRPr lang="en-US"/>
          </a:p>
        </p:txBody>
      </p:sp>
    </p:spTree>
    <p:extLst>
      <p:ext uri="{BB962C8B-B14F-4D97-AF65-F5344CB8AC3E}">
        <p14:creationId xmlns:p14="http://schemas.microsoft.com/office/powerpoint/2010/main" val="222876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7</a:t>
            </a:fld>
            <a:endParaRPr lang="en-US"/>
          </a:p>
        </p:txBody>
      </p:sp>
    </p:spTree>
    <p:extLst>
      <p:ext uri="{BB962C8B-B14F-4D97-AF65-F5344CB8AC3E}">
        <p14:creationId xmlns:p14="http://schemas.microsoft.com/office/powerpoint/2010/main" val="414819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44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Leon Morris,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Tyndale Commentary on Revelation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13:1-18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antichrist and his prophet The dragon, in his determination to annihilate the church, calls to his aid not one helper but two. The first beast comes out of the sea (1) showing its character as a sea monster like the dragon himself, and therefore demonic. The second beast comes out of the earth (11). This difference corresponds to that between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behemoth</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land monster (Jb. 40:15-24) and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leviathan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sea monster (Jb. 41); in the prophetic and apocalyptic literature these creatures typify God–opposing powers (see e.g. Is. 27:1; 51:9;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Ezk</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32). Consonant with this,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dragon, the beast from the sea and the beast from the land form a kind of evil trinity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(see 16:13).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Satan claims to be God; the antichrist is the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christ</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of Satan; and the beast from the earth performs the function of an unholy spirit.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antichrist persuades the world to worship the devil;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he has a fatal wound but lives (3), in a monstrous imitation of the Christ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second beast seeks to persuade the world to worship the antichrist by his witness in word and deed, as the Holy Spirit witnesses to God’s Christ; and through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mark of the beast (itself a parody of the seal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he creates a devilish imitation of the church of Christ. So John depicts the world as divided between followers of the Truth and followers of the Lie.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8 The reference of the words from the creation of the world is uncertain; they can be linked with the slaying of [p. 1442] the Lamb (as in the AV, RV and NIV) or with the writing of names in the book of life (as in the JB, NASB and NRSV). Both meanings are equally true; for the former cf. 1 Pet. 1:19-20; for the latter Eph. 1:4. The difficulty is settled for most by appeal to 17:8, where almost identical language is used, linking the phrase with the writing in the book. Nevertheless, the word order here does not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favour</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this interpretation, and it is best to keep to the NIV.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5246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16,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fontScale="92500" lnSpcReduction="20000"/>
          </a:bodyPr>
          <a:lstStyle/>
          <a:p>
            <a:r>
              <a:rPr lang="en-US" sz="4400" dirty="0"/>
              <a:t>LAST WEEK 18 Revelation 12b - 13</a:t>
            </a:r>
          </a:p>
          <a:p>
            <a:r>
              <a:rPr lang="en-US" sz="4400" dirty="0"/>
              <a:t>Overcomers !</a:t>
            </a:r>
          </a:p>
          <a:p>
            <a:pPr marL="457200" lvl="1" indent="0">
              <a:buNone/>
            </a:pPr>
            <a:endParaRPr lang="en-US" sz="4000" i="1" dirty="0"/>
          </a:p>
          <a:p>
            <a:r>
              <a:rPr lang="en-US" sz="4400" dirty="0"/>
              <a:t>BEGIN HERE SEPTEMBER 23, 2020</a:t>
            </a:r>
          </a:p>
          <a:p>
            <a:r>
              <a:rPr lang="en-US" sz="4400" dirty="0"/>
              <a:t>WEEK 19 Revelation 13 </a:t>
            </a:r>
          </a:p>
          <a:p>
            <a:r>
              <a:rPr lang="en-US" sz="4400" dirty="0"/>
              <a:t>The Rise of the Beasts</a:t>
            </a:r>
          </a:p>
          <a:p>
            <a:endParaRPr lang="en-US" dirty="0"/>
          </a:p>
        </p:txBody>
      </p:sp>
    </p:spTree>
    <p:extLst>
      <p:ext uri="{BB962C8B-B14F-4D97-AF65-F5344CB8AC3E}">
        <p14:creationId xmlns:p14="http://schemas.microsoft.com/office/powerpoint/2010/main" val="243749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  The Beast and the False Prophet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endParaRPr lang="en-US" sz="3400" i="1" dirty="0"/>
          </a:p>
        </p:txBody>
      </p:sp>
    </p:spTree>
    <p:extLst>
      <p:ext uri="{BB962C8B-B14F-4D97-AF65-F5344CB8AC3E}">
        <p14:creationId xmlns:p14="http://schemas.microsoft.com/office/powerpoint/2010/main" val="27391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13:1-2  The Beast from the Sea</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1 And the dragon stood on the sand of the seashore.</a:t>
            </a:r>
          </a:p>
          <a:p>
            <a:pPr marL="0" indent="0">
              <a:buNone/>
            </a:pPr>
            <a:r>
              <a:rPr lang="en-US" sz="3400" i="1" dirty="0"/>
              <a:t>Then I saw a </a:t>
            </a:r>
            <a:r>
              <a:rPr lang="en-US" sz="3400" b="1" i="1" u="sng" dirty="0"/>
              <a:t>beast</a:t>
            </a:r>
            <a:r>
              <a:rPr lang="en-US" sz="3400" i="1" dirty="0"/>
              <a:t> coming up out of the sea, having </a:t>
            </a:r>
            <a:r>
              <a:rPr lang="en-US" sz="3400" b="1" i="1" u="sng" dirty="0"/>
              <a:t>ten horns and seven heads, and on his horns were ten diadems, and on his heads were blasphemous names</a:t>
            </a:r>
            <a:r>
              <a:rPr lang="en-US" sz="3400" i="1" dirty="0"/>
              <a:t>. 2 And the beast which I saw was like a </a:t>
            </a:r>
            <a:r>
              <a:rPr lang="en-US" sz="3400" b="1" i="1" u="sng" dirty="0">
                <a:solidFill>
                  <a:srgbClr val="FFFF00"/>
                </a:solidFill>
              </a:rPr>
              <a:t>leopard</a:t>
            </a:r>
            <a:r>
              <a:rPr lang="en-US" sz="3400" i="1" dirty="0"/>
              <a:t>, and his feet were like those of a </a:t>
            </a:r>
            <a:r>
              <a:rPr lang="en-US" sz="3400" b="1" i="1" u="sng" dirty="0">
                <a:solidFill>
                  <a:srgbClr val="FFFF00"/>
                </a:solidFill>
              </a:rPr>
              <a:t>bear</a:t>
            </a:r>
            <a:r>
              <a:rPr lang="en-US" sz="3400" i="1" dirty="0"/>
              <a:t>, and his mouth like the mouth of a </a:t>
            </a:r>
            <a:r>
              <a:rPr lang="en-US" sz="3400" b="1" i="1" u="sng" dirty="0">
                <a:solidFill>
                  <a:srgbClr val="FFFF00"/>
                </a:solidFill>
              </a:rPr>
              <a:t>lion</a:t>
            </a:r>
            <a:r>
              <a:rPr lang="en-US" sz="3400" i="1" dirty="0"/>
              <a:t>. And the </a:t>
            </a:r>
            <a:r>
              <a:rPr lang="en-US" sz="3400" b="1" i="1" u="sng" dirty="0">
                <a:solidFill>
                  <a:schemeClr val="bg1"/>
                </a:solidFill>
              </a:rPr>
              <a:t>dragon</a:t>
            </a:r>
            <a:r>
              <a:rPr lang="en-US" sz="3400" b="1" i="1" dirty="0"/>
              <a:t> </a:t>
            </a:r>
            <a:r>
              <a:rPr lang="en-US" sz="3400" b="1" i="1" u="sng" dirty="0"/>
              <a:t>gave him</a:t>
            </a:r>
            <a:r>
              <a:rPr lang="en-US" sz="3400" i="1" dirty="0"/>
              <a:t> his </a:t>
            </a:r>
            <a:r>
              <a:rPr lang="en-US" sz="3400" b="1" i="1" u="sng" dirty="0"/>
              <a:t>power</a:t>
            </a:r>
            <a:r>
              <a:rPr lang="en-US" sz="3400" i="1" dirty="0"/>
              <a:t> and his </a:t>
            </a:r>
            <a:r>
              <a:rPr lang="en-US" sz="3400" b="1" i="1" u="sng" dirty="0"/>
              <a:t>throne</a:t>
            </a:r>
            <a:r>
              <a:rPr lang="en-US" sz="3400" i="1" dirty="0"/>
              <a:t> and great </a:t>
            </a:r>
            <a:r>
              <a:rPr lang="en-US" sz="3400" b="1" i="1" u="sng" dirty="0"/>
              <a:t>authority</a:t>
            </a:r>
            <a:r>
              <a:rPr lang="en-US" sz="3400" i="1" dirty="0"/>
              <a:t>. </a:t>
            </a:r>
          </a:p>
        </p:txBody>
      </p:sp>
    </p:spTree>
    <p:extLst>
      <p:ext uri="{BB962C8B-B14F-4D97-AF65-F5344CB8AC3E}">
        <p14:creationId xmlns:p14="http://schemas.microsoft.com/office/powerpoint/2010/main" val="398894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13:3-4  A Fatal Wound Healed</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3 I saw one of his heads </a:t>
            </a:r>
            <a:r>
              <a:rPr lang="en-US" sz="3400" b="1" i="1" u="sng" dirty="0">
                <a:solidFill>
                  <a:schemeClr val="bg1"/>
                </a:solidFill>
              </a:rPr>
              <a:t>as if it had been slain</a:t>
            </a:r>
            <a:r>
              <a:rPr lang="en-US" sz="3400" i="1" dirty="0"/>
              <a:t>, and his </a:t>
            </a:r>
            <a:r>
              <a:rPr lang="en-US" sz="3400" b="1" i="1" u="sng" dirty="0"/>
              <a:t>fatal wound was healed</a:t>
            </a:r>
            <a:r>
              <a:rPr lang="en-US" sz="3400" i="1" dirty="0"/>
              <a:t>. And the whole earth was amazed and followed after the beast; 4 </a:t>
            </a:r>
            <a:r>
              <a:rPr lang="en-US" sz="3400" b="1" i="1" u="sng" dirty="0"/>
              <a:t>they worshiped the dragon</a:t>
            </a:r>
            <a:r>
              <a:rPr lang="en-US" sz="3400" i="1" dirty="0"/>
              <a:t> because he gave his authority to the beast; and they worshiped the beast, saying, “Who is like the beast, and </a:t>
            </a:r>
            <a:r>
              <a:rPr lang="en-US" sz="3400" b="1" i="1" u="sng" dirty="0"/>
              <a:t>who is able to wage war with him</a:t>
            </a:r>
            <a:r>
              <a:rPr lang="en-US" sz="3400" i="1" dirty="0"/>
              <a:t>?”</a:t>
            </a:r>
          </a:p>
        </p:txBody>
      </p:sp>
    </p:spTree>
    <p:extLst>
      <p:ext uri="{BB962C8B-B14F-4D97-AF65-F5344CB8AC3E}">
        <p14:creationId xmlns:p14="http://schemas.microsoft.com/office/powerpoint/2010/main" val="281400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13:5-6  42 Months of Blasphemy</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5 There was </a:t>
            </a:r>
            <a:r>
              <a:rPr lang="en-US" sz="3400" b="1" i="1" u="sng" dirty="0"/>
              <a:t>given to him</a:t>
            </a:r>
            <a:r>
              <a:rPr lang="en-US" sz="3400" i="1" dirty="0"/>
              <a:t> a mouth speaking arrogant words and blasphemies, and </a:t>
            </a:r>
            <a:r>
              <a:rPr lang="en-US" sz="3400" b="1" i="1" u="sng" dirty="0"/>
              <a:t>authority</a:t>
            </a:r>
            <a:r>
              <a:rPr lang="en-US" sz="3400" i="1" dirty="0"/>
              <a:t> to act for </a:t>
            </a:r>
            <a:r>
              <a:rPr lang="en-US" sz="3400" b="1" i="1" u="sng" dirty="0"/>
              <a:t>forty-two months</a:t>
            </a:r>
            <a:r>
              <a:rPr lang="en-US" sz="3400" i="1" dirty="0"/>
              <a:t> was given to him. 6 And he opened his mouth in </a:t>
            </a:r>
            <a:r>
              <a:rPr lang="en-US" sz="3400" b="1" i="1" u="sng" dirty="0"/>
              <a:t>blasphemies against God</a:t>
            </a:r>
            <a:r>
              <a:rPr lang="en-US" sz="3400" i="1" dirty="0"/>
              <a:t>, to blaspheme His name and His tabernacle, that is, those who dwell in heaven.</a:t>
            </a:r>
          </a:p>
        </p:txBody>
      </p:sp>
    </p:spTree>
    <p:extLst>
      <p:ext uri="{BB962C8B-B14F-4D97-AF65-F5344CB8AC3E}">
        <p14:creationId xmlns:p14="http://schemas.microsoft.com/office/powerpoint/2010/main" val="789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13:7-8  War and False Worship</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68434"/>
            <a:ext cx="11396132" cy="4370736"/>
          </a:xfrm>
        </p:spPr>
        <p:txBody>
          <a:bodyPr>
            <a:noAutofit/>
          </a:bodyPr>
          <a:lstStyle/>
          <a:p>
            <a:pPr marL="0" indent="0">
              <a:buNone/>
            </a:pPr>
            <a:r>
              <a:rPr lang="en-US" sz="3400" i="1" dirty="0"/>
              <a:t>7 It was also </a:t>
            </a:r>
            <a:r>
              <a:rPr lang="en-US" sz="3400" b="1" i="1" u="sng" dirty="0"/>
              <a:t>given to him to make war</a:t>
            </a:r>
            <a:r>
              <a:rPr lang="en-US" sz="3400" b="1" i="1" dirty="0"/>
              <a:t> </a:t>
            </a:r>
            <a:r>
              <a:rPr lang="en-US" sz="3400" i="1" dirty="0"/>
              <a:t>with the saints and </a:t>
            </a:r>
            <a:r>
              <a:rPr lang="en-US" sz="3400" b="1" i="1" u="sng" dirty="0"/>
              <a:t>to overcome them</a:t>
            </a:r>
            <a:r>
              <a:rPr lang="en-US" sz="3400" i="1" dirty="0"/>
              <a:t>, and </a:t>
            </a:r>
            <a:r>
              <a:rPr lang="en-US" sz="3400" b="1" i="1" u="sng" dirty="0"/>
              <a:t>authority over every tribe and people and tongue and nation was given to him</a:t>
            </a:r>
            <a:r>
              <a:rPr lang="en-US" sz="3400" i="1" dirty="0"/>
              <a:t>. </a:t>
            </a:r>
          </a:p>
          <a:p>
            <a:pPr marL="0" indent="0">
              <a:buNone/>
            </a:pPr>
            <a:r>
              <a:rPr lang="en-US" sz="3400" i="1" dirty="0"/>
              <a:t>8 </a:t>
            </a:r>
            <a:r>
              <a:rPr lang="en-US" sz="3400" b="1" i="1" u="sng" dirty="0">
                <a:solidFill>
                  <a:schemeClr val="bg1"/>
                </a:solidFill>
              </a:rPr>
              <a:t>All</a:t>
            </a:r>
            <a:r>
              <a:rPr lang="en-US" sz="3400" i="1" dirty="0"/>
              <a:t> who dwell on the earth will worship him, </a:t>
            </a:r>
            <a:r>
              <a:rPr lang="en-US" sz="3400" b="1" i="1" u="sng" dirty="0"/>
              <a:t>everyone whose name has not been written from the foundation of the world in </a:t>
            </a:r>
            <a:r>
              <a:rPr lang="en-US" sz="3400" b="1" i="1" u="sng" dirty="0">
                <a:highlight>
                  <a:srgbClr val="800080"/>
                </a:highlight>
              </a:rPr>
              <a:t>the book of life of the Lamb</a:t>
            </a:r>
            <a:r>
              <a:rPr lang="en-US" sz="3400" b="1" i="1" u="sng" dirty="0"/>
              <a:t> who has been slain. </a:t>
            </a:r>
          </a:p>
          <a:p>
            <a:pPr lvl="1"/>
            <a:r>
              <a:rPr lang="en-US" sz="4000" b="1" i="1" dirty="0">
                <a:solidFill>
                  <a:schemeClr val="bg1"/>
                </a:solidFill>
                <a:effectLst>
                  <a:outerShdw blurRad="38100" dist="38100" dir="2700000" algn="tl">
                    <a:srgbClr val="000000">
                      <a:alpha val="43137"/>
                    </a:srgbClr>
                  </a:outerShdw>
                </a:effectLst>
              </a:rPr>
              <a:t>from the foundation of the world</a:t>
            </a:r>
          </a:p>
        </p:txBody>
      </p:sp>
    </p:spTree>
    <p:extLst>
      <p:ext uri="{BB962C8B-B14F-4D97-AF65-F5344CB8AC3E}">
        <p14:creationId xmlns:p14="http://schemas.microsoft.com/office/powerpoint/2010/main" val="83073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13:9-10  Perseverance and Faith</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9 If anyone has an ear, let him hear. 10 If anyone is </a:t>
            </a:r>
            <a:r>
              <a:rPr lang="en-US" sz="3400" b="1" i="1" u="sng" dirty="0"/>
              <a:t>destined</a:t>
            </a:r>
            <a:r>
              <a:rPr lang="en-US" sz="3400" i="1" dirty="0"/>
              <a:t> for captivity, to captivity he goes; if anyone kills with the sword, with the sword he must be killed. Here is </a:t>
            </a:r>
            <a:r>
              <a:rPr lang="en-US" sz="3400" b="1" i="1" u="sng" dirty="0"/>
              <a:t>the perseverance and the faith of the saints.</a:t>
            </a:r>
          </a:p>
          <a:p>
            <a:pPr lvl="1"/>
            <a:r>
              <a:rPr lang="en-US" sz="4400" b="1" i="1" dirty="0">
                <a:solidFill>
                  <a:schemeClr val="bg1"/>
                </a:solidFill>
              </a:rPr>
              <a:t>destined</a:t>
            </a:r>
          </a:p>
          <a:p>
            <a:pPr lvl="1"/>
            <a:r>
              <a:rPr lang="en-US" sz="4400" b="1" i="1" dirty="0">
                <a:solidFill>
                  <a:schemeClr val="bg1"/>
                </a:solidFill>
              </a:rPr>
              <a:t>perseverance</a:t>
            </a:r>
          </a:p>
          <a:p>
            <a:pPr lvl="1"/>
            <a:r>
              <a:rPr lang="en-US" sz="4400" b="1" i="1" dirty="0">
                <a:solidFill>
                  <a:schemeClr val="bg1"/>
                </a:solidFill>
              </a:rPr>
              <a:t>faith</a:t>
            </a:r>
          </a:p>
        </p:txBody>
      </p:sp>
    </p:spTree>
    <p:extLst>
      <p:ext uri="{BB962C8B-B14F-4D97-AF65-F5344CB8AC3E}">
        <p14:creationId xmlns:p14="http://schemas.microsoft.com/office/powerpoint/2010/main" val="263748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47675" y="312737"/>
            <a:ext cx="10514013" cy="1081088"/>
          </a:xfrm>
        </p:spPr>
        <p:txBody>
          <a:bodyPr>
            <a:normAutofit/>
          </a:bodyPr>
          <a:lstStyle/>
          <a:p>
            <a:r>
              <a:rPr lang="en-US" dirty="0"/>
              <a:t> </a:t>
            </a:r>
            <a:r>
              <a:rPr lang="en-US" b="1" dirty="0">
                <a:solidFill>
                  <a:schemeClr val="bg1"/>
                </a:solidFill>
                <a:effectLst>
                  <a:outerShdw blurRad="38100" dist="38100" dir="2700000" algn="tl">
                    <a:srgbClr val="000000">
                      <a:alpha val="43137"/>
                    </a:srgbClr>
                  </a:outerShdw>
                </a:effectLst>
              </a:rPr>
              <a:t>Perseverance and Faith </a:t>
            </a:r>
            <a:r>
              <a:rPr lang="en-US" b="1" dirty="0">
                <a:solidFill>
                  <a:schemeClr val="bg1"/>
                </a:solidFill>
                <a:effectLst>
                  <a:outerShdw blurRad="38100" dist="38100" dir="2700000" algn="tl">
                    <a:srgbClr val="000000">
                      <a:alpha val="43137"/>
                    </a:srgbClr>
                  </a:outerShdw>
                </a:effectLst>
                <a:sym typeface="Wingdings" panose="05000000000000000000" pitchFamily="2" charset="2"/>
              </a:rPr>
              <a:t> </a:t>
            </a:r>
            <a:r>
              <a:rPr lang="en-US" b="1" dirty="0">
                <a:solidFill>
                  <a:schemeClr val="bg1"/>
                </a:solidFill>
                <a:effectLst>
                  <a:outerShdw blurRad="38100" dist="38100" dir="2700000" algn="tl">
                    <a:srgbClr val="000000">
                      <a:alpha val="43137"/>
                    </a:srgbClr>
                  </a:outerShdw>
                </a:effectLst>
              </a:rPr>
              <a:t>Romans 8:35-39</a:t>
            </a:r>
            <a:br>
              <a:rPr lang="en-US" dirty="0"/>
            </a:b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653143" y="1081088"/>
            <a:ext cx="11091182" cy="5464175"/>
          </a:xfrm>
        </p:spPr>
        <p:txBody>
          <a:bodyPr>
            <a:noAutofit/>
          </a:bodyPr>
          <a:lstStyle/>
          <a:p>
            <a:pPr marL="0" indent="0">
              <a:buNone/>
            </a:pPr>
            <a:r>
              <a:rPr lang="en-US" sz="3000" i="1" dirty="0"/>
              <a:t>35 Who will separate us from the love of Christ? Will </a:t>
            </a:r>
            <a:r>
              <a:rPr lang="en-US" sz="3000" b="1" i="1" u="sng" dirty="0"/>
              <a:t>tribulation</a:t>
            </a:r>
            <a:r>
              <a:rPr lang="en-US" sz="3000" i="1" dirty="0"/>
              <a:t>, or distress, or </a:t>
            </a:r>
            <a:r>
              <a:rPr lang="en-US" sz="3000" b="1" i="1" u="sng" dirty="0"/>
              <a:t>persecution</a:t>
            </a:r>
            <a:r>
              <a:rPr lang="en-US" sz="3000" i="1" dirty="0"/>
              <a:t>, or famine, or nakedness, or peril, or sword? 36 Just as it is </a:t>
            </a:r>
            <a:r>
              <a:rPr lang="en-US" sz="3000" i="1" dirty="0" err="1"/>
              <a:t>written,“For</a:t>
            </a:r>
            <a:r>
              <a:rPr lang="en-US" sz="3000" i="1" dirty="0"/>
              <a:t> Your sake we are being put to death all day long; We were considered as sheep to be slaughtered.”</a:t>
            </a:r>
          </a:p>
          <a:p>
            <a:pPr marL="0" indent="0">
              <a:buNone/>
            </a:pPr>
            <a:r>
              <a:rPr lang="en-US" sz="3000" i="1" dirty="0"/>
              <a:t>37 </a:t>
            </a:r>
            <a:r>
              <a:rPr lang="en-US" sz="3000" b="1" i="1" u="sng" dirty="0"/>
              <a:t>But in all these things we overwhelmingly conquer</a:t>
            </a:r>
            <a:r>
              <a:rPr lang="en-US" sz="3000" i="1" dirty="0"/>
              <a:t> through Him who loved us. 38 For I am convinced that neither </a:t>
            </a:r>
            <a:r>
              <a:rPr lang="en-US" sz="3000" b="1" i="1" u="sng" dirty="0"/>
              <a:t>death</a:t>
            </a:r>
            <a:r>
              <a:rPr lang="en-US" sz="3000" i="1" dirty="0"/>
              <a:t>, nor </a:t>
            </a:r>
            <a:r>
              <a:rPr lang="en-US" sz="3000" b="1" i="1" u="sng" dirty="0"/>
              <a:t>life</a:t>
            </a:r>
            <a:r>
              <a:rPr lang="en-US" sz="3000" i="1" dirty="0"/>
              <a:t>, nor </a:t>
            </a:r>
            <a:r>
              <a:rPr lang="en-US" sz="3000" b="1" i="1" u="sng" dirty="0"/>
              <a:t>angels</a:t>
            </a:r>
            <a:r>
              <a:rPr lang="en-US" sz="3000" i="1" dirty="0"/>
              <a:t>, nor </a:t>
            </a:r>
            <a:r>
              <a:rPr lang="en-US" sz="3000" b="1" i="1" u="sng" dirty="0"/>
              <a:t>principalities</a:t>
            </a:r>
            <a:r>
              <a:rPr lang="en-US" sz="3000" i="1" dirty="0"/>
              <a:t>, nor things present, nor </a:t>
            </a:r>
            <a:r>
              <a:rPr lang="en-US" sz="3000" b="1" i="1" u="sng" dirty="0"/>
              <a:t>things to come</a:t>
            </a:r>
            <a:r>
              <a:rPr lang="en-US" sz="3000" i="1" dirty="0"/>
              <a:t>, nor </a:t>
            </a:r>
            <a:r>
              <a:rPr lang="en-US" sz="3000" b="1" i="1" u="sng" dirty="0"/>
              <a:t>powers</a:t>
            </a:r>
            <a:r>
              <a:rPr lang="en-US" sz="3000" i="1" dirty="0"/>
              <a:t>, 39 nor height, nor depth, nor any other created thing, will be able to separate us from the love of God, which is </a:t>
            </a:r>
            <a:r>
              <a:rPr lang="en-US" sz="3000" b="1" i="1" u="sng" dirty="0"/>
              <a:t>in Christ Jesus our Lord</a:t>
            </a:r>
            <a:r>
              <a:rPr lang="en-US" sz="3000" i="1" dirty="0"/>
              <a:t>. </a:t>
            </a:r>
          </a:p>
        </p:txBody>
      </p:sp>
    </p:spTree>
    <p:extLst>
      <p:ext uri="{BB962C8B-B14F-4D97-AF65-F5344CB8AC3E}">
        <p14:creationId xmlns:p14="http://schemas.microsoft.com/office/powerpoint/2010/main" val="15832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23,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fontScale="92500" lnSpcReduction="20000"/>
          </a:bodyPr>
          <a:lstStyle/>
          <a:p>
            <a:r>
              <a:rPr lang="en-US" sz="4400" dirty="0"/>
              <a:t>LAST WEEK 19 Revelation 13 </a:t>
            </a:r>
          </a:p>
          <a:p>
            <a:r>
              <a:rPr lang="en-US" sz="4400" dirty="0"/>
              <a:t>The Rise of the Beasts</a:t>
            </a:r>
          </a:p>
          <a:p>
            <a:endParaRPr lang="en-US" sz="4400" dirty="0"/>
          </a:p>
          <a:p>
            <a:r>
              <a:rPr lang="en-US" sz="4400" dirty="0"/>
              <a:t>BEGIN HERE SEPTEMBER 30</a:t>
            </a:r>
          </a:p>
          <a:p>
            <a:r>
              <a:rPr lang="en-US" sz="4400" dirty="0"/>
              <a:t>WEEK 20  Revelation 13b</a:t>
            </a:r>
          </a:p>
          <a:p>
            <a:r>
              <a:rPr lang="en-US" sz="4400" dirty="0"/>
              <a:t>The </a:t>
            </a:r>
            <a:r>
              <a:rPr lang="en-US" sz="4400"/>
              <a:t>False Prophets</a:t>
            </a:r>
            <a:endParaRPr lang="en-US" sz="4400" dirty="0"/>
          </a:p>
          <a:p>
            <a:endParaRPr lang="en-US" dirty="0"/>
          </a:p>
        </p:txBody>
      </p:sp>
    </p:spTree>
    <p:extLst>
      <p:ext uri="{BB962C8B-B14F-4D97-AF65-F5344CB8AC3E}">
        <p14:creationId xmlns:p14="http://schemas.microsoft.com/office/powerpoint/2010/main" val="353296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5936" y="69431"/>
            <a:ext cx="5092637" cy="6786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rotWithShape="1">
          <a:blip r:embed="rId4">
            <a:extLst>
              <a:ext uri="{28A0092B-C50C-407E-A947-70E740481C1C}">
                <a14:useLocalDpi xmlns:a14="http://schemas.microsoft.com/office/drawing/2010/main" val="0"/>
              </a:ext>
            </a:extLst>
          </a:blip>
          <a:srcRect t="5017" b="23107"/>
          <a:stretch/>
        </p:blipFill>
        <p:spPr>
          <a:xfrm>
            <a:off x="5616950" y="655268"/>
            <a:ext cx="6470625" cy="62011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5512526" y="-29825"/>
            <a:ext cx="6679474"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More Noah...</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2330554"/>
            <a:ext cx="11371720" cy="4879389"/>
          </a:xfrm>
        </p:spPr>
        <p:txBody>
          <a:bodyPr>
            <a:noAutofit/>
          </a:bodyPr>
          <a:lstStyle/>
          <a:p>
            <a:pPr marL="0" indent="0">
              <a:buNone/>
            </a:pPr>
            <a:r>
              <a:rPr lang="en-US" sz="4400" dirty="0"/>
              <a:t>Sunday</a:t>
            </a:r>
            <a:r>
              <a:rPr lang="en-US" sz="4400" b="1" dirty="0"/>
              <a:t>:   9:15  Fellowship</a:t>
            </a:r>
          </a:p>
          <a:p>
            <a:pPr marL="2286000" lvl="5" indent="0">
              <a:buNone/>
            </a:pPr>
            <a:r>
              <a:rPr lang="en-US" sz="4400" b="1" dirty="0"/>
              <a:t> 9:30  SS Master Class</a:t>
            </a:r>
          </a:p>
          <a:p>
            <a:pPr marL="0" indent="0" algn="ctr">
              <a:buNone/>
            </a:pPr>
            <a:r>
              <a:rPr lang="en-US" sz="4800" b="1" dirty="0"/>
              <a:t>SPECIAL TIME - 10:20 Worship with</a:t>
            </a:r>
          </a:p>
          <a:p>
            <a:pPr marL="0" indent="0" algn="ctr">
              <a:buNone/>
            </a:pPr>
            <a:r>
              <a:rPr lang="en-US" sz="4800" b="1" dirty="0"/>
              <a:t>Living Water Quartet</a:t>
            </a:r>
          </a:p>
          <a:p>
            <a:pPr marL="0" indent="0">
              <a:buNone/>
            </a:pP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C03BD-F6A5-4493-AF1C-1C14AAD4E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509" y="128669"/>
            <a:ext cx="7471954" cy="661267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AADA832B-B591-4FF2-8806-9346BE132D80}"/>
              </a:ext>
            </a:extLst>
          </p:cNvPr>
          <p:cNvSpPr txBox="1"/>
          <p:nvPr/>
        </p:nvSpPr>
        <p:spPr>
          <a:xfrm>
            <a:off x="8064136" y="470263"/>
            <a:ext cx="3814355" cy="5262979"/>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rPr>
              <a:t>Living Water Quartet</a:t>
            </a:r>
          </a:p>
          <a:p>
            <a:pPr algn="ctr"/>
            <a:endParaRPr lang="en-US" sz="3600" dirty="0"/>
          </a:p>
          <a:p>
            <a:pPr algn="ctr"/>
            <a:r>
              <a:rPr lang="en-US" sz="3600" dirty="0"/>
              <a:t>Sunday Worship</a:t>
            </a:r>
          </a:p>
          <a:p>
            <a:pPr algn="ctr"/>
            <a:r>
              <a:rPr lang="en-US" sz="3600" dirty="0"/>
              <a:t>begins at</a:t>
            </a:r>
          </a:p>
          <a:p>
            <a:pPr algn="ctr"/>
            <a:r>
              <a:rPr lang="en-US" sz="4800" b="1" dirty="0">
                <a:effectLst>
                  <a:outerShdw blurRad="38100" dist="38100" dir="2700000" algn="tl">
                    <a:srgbClr val="000000">
                      <a:alpha val="43137"/>
                    </a:srgbClr>
                  </a:outerShdw>
                </a:effectLst>
              </a:rPr>
              <a:t>10:20 am !!!</a:t>
            </a:r>
          </a:p>
        </p:txBody>
      </p:sp>
    </p:spTree>
    <p:extLst>
      <p:ext uri="{BB962C8B-B14F-4D97-AF65-F5344CB8AC3E}">
        <p14:creationId xmlns:p14="http://schemas.microsoft.com/office/powerpoint/2010/main" val="5613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C03BD-F6A5-4493-AF1C-1C14AAD4EB98}"/>
              </a:ext>
            </a:extLst>
          </p:cNvPr>
          <p:cNvPicPr>
            <a:picLocks noChangeAspect="1"/>
          </p:cNvPicPr>
          <p:nvPr/>
        </p:nvPicPr>
        <p:blipFill rotWithShape="1">
          <a:blip r:embed="rId3">
            <a:extLst>
              <a:ext uri="{28A0092B-C50C-407E-A947-70E740481C1C}">
                <a14:useLocalDpi xmlns:a14="http://schemas.microsoft.com/office/drawing/2010/main" val="0"/>
              </a:ext>
            </a:extLst>
          </a:blip>
          <a:srcRect t="7321" b="28855"/>
          <a:stretch/>
        </p:blipFill>
        <p:spPr>
          <a:xfrm>
            <a:off x="170974" y="398610"/>
            <a:ext cx="7614489" cy="614322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AADA832B-B591-4FF2-8806-9346BE132D80}"/>
              </a:ext>
            </a:extLst>
          </p:cNvPr>
          <p:cNvSpPr txBox="1"/>
          <p:nvPr/>
        </p:nvSpPr>
        <p:spPr>
          <a:xfrm>
            <a:off x="7785463" y="612844"/>
            <a:ext cx="4406537" cy="5632311"/>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Steven Richardson </a:t>
            </a:r>
            <a:r>
              <a:rPr lang="en-US" sz="3600" b="1" dirty="0">
                <a:effectLst>
                  <a:outerShdw blurRad="38100" dist="38100" dir="2700000" algn="tl">
                    <a:srgbClr val="000000">
                      <a:alpha val="43137"/>
                    </a:srgbClr>
                  </a:outerShdw>
                </a:effectLst>
              </a:rPr>
              <a:t>has accepted the pastorate at FBC Caddo Mills</a:t>
            </a:r>
          </a:p>
          <a:p>
            <a:pPr algn="ctr"/>
            <a:endParaRPr lang="en-US" sz="3600" b="1" dirty="0">
              <a:effectLst>
                <a:outerShdw blurRad="38100" dist="38100" dir="2700000" algn="tl">
                  <a:srgbClr val="000000">
                    <a:alpha val="43137"/>
                  </a:srgbClr>
                </a:outerShdw>
              </a:effectLst>
            </a:endParaRPr>
          </a:p>
          <a:p>
            <a:pPr algn="ctr"/>
            <a:r>
              <a:rPr lang="en-US" sz="3600" b="1" dirty="0">
                <a:effectLst>
                  <a:outerShdw blurRad="38100" dist="38100" dir="2700000" algn="tl">
                    <a:srgbClr val="000000">
                      <a:alpha val="43137"/>
                    </a:srgbClr>
                  </a:outerShdw>
                </a:effectLst>
              </a:rPr>
              <a:t>Be in prayer for Steven, Jordan and the whole  family</a:t>
            </a:r>
          </a:p>
        </p:txBody>
      </p:sp>
    </p:spTree>
    <p:extLst>
      <p:ext uri="{BB962C8B-B14F-4D97-AF65-F5344CB8AC3E}">
        <p14:creationId xmlns:p14="http://schemas.microsoft.com/office/powerpoint/2010/main" val="20507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261257" y="1834166"/>
            <a:ext cx="11790784" cy="5375777"/>
          </a:xfrm>
        </p:spPr>
        <p:txBody>
          <a:bodyPr>
            <a:noAutofit/>
          </a:bodyPr>
          <a:lstStyle/>
          <a:p>
            <a:pPr marL="0" indent="0">
              <a:buNone/>
            </a:pPr>
            <a:r>
              <a:rPr lang="en-US" sz="4400" b="1" dirty="0">
                <a:effectLst>
                  <a:outerShdw blurRad="38100" dist="38100" dir="2700000" algn="tl">
                    <a:srgbClr val="000000">
                      <a:alpha val="43137"/>
                    </a:srgbClr>
                  </a:outerShdw>
                </a:effectLst>
              </a:rPr>
              <a:t>Sunday, October 4th:   </a:t>
            </a:r>
          </a:p>
          <a:p>
            <a:pPr marL="0" indent="0" algn="ctr">
              <a:buNone/>
            </a:pPr>
            <a:r>
              <a:rPr lang="en-US" sz="4400" b="1" dirty="0">
                <a:effectLst>
                  <a:outerShdw blurRad="38100" dist="38100" dir="2700000" algn="tl">
                    <a:srgbClr val="000000">
                      <a:alpha val="43137"/>
                    </a:srgbClr>
                  </a:outerShdw>
                </a:effectLst>
              </a:rPr>
              <a:t>7:30  Men’s Breakfast</a:t>
            </a:r>
          </a:p>
          <a:p>
            <a:pPr marL="0" indent="0" algn="ctr">
              <a:buNone/>
            </a:pPr>
            <a:endParaRPr lang="en-US" sz="1000" b="1" dirty="0">
              <a:effectLst>
                <a:outerShdw blurRad="38100" dist="38100" dir="2700000" algn="tl">
                  <a:srgbClr val="000000">
                    <a:alpha val="43137"/>
                  </a:srgbClr>
                </a:outerShdw>
              </a:effectLst>
            </a:endParaRPr>
          </a:p>
          <a:p>
            <a:pPr marL="0" indent="0" algn="ctr">
              <a:buNone/>
            </a:pPr>
            <a:r>
              <a:rPr lang="en-US" sz="4400" b="1" dirty="0">
                <a:effectLst>
                  <a:outerShdw blurRad="38100" dist="38100" dir="2700000" algn="tl">
                    <a:srgbClr val="000000">
                      <a:alpha val="43137"/>
                    </a:srgbClr>
                  </a:outerShdw>
                </a:effectLst>
              </a:rPr>
              <a:t>9:15  Small Group Sunday School Classes begin again!</a:t>
            </a:r>
          </a:p>
          <a:p>
            <a:pPr marL="0" indent="0" algn="ctr">
              <a:buNone/>
            </a:pPr>
            <a:endParaRPr lang="en-US" sz="1000" b="1" dirty="0">
              <a:effectLst>
                <a:outerShdw blurRad="38100" dist="38100" dir="2700000" algn="tl">
                  <a:srgbClr val="000000">
                    <a:alpha val="43137"/>
                  </a:srgbClr>
                </a:outerShdw>
              </a:effectLst>
            </a:endParaRPr>
          </a:p>
          <a:p>
            <a:pPr marL="0" indent="0" algn="ctr">
              <a:buNone/>
            </a:pPr>
            <a:r>
              <a:rPr lang="en-US" sz="4800" b="1" dirty="0">
                <a:effectLst>
                  <a:outerShdw blurRad="38100" dist="38100" dir="2700000" algn="tl">
                    <a:srgbClr val="000000">
                      <a:alpha val="43137"/>
                    </a:srgbClr>
                  </a:outerShdw>
                </a:effectLst>
              </a:rPr>
              <a:t>10:30  Worship with a</a:t>
            </a:r>
          </a:p>
          <a:p>
            <a:pPr marL="0" indent="0" algn="ctr">
              <a:buNone/>
            </a:pPr>
            <a:r>
              <a:rPr lang="en-US" sz="4800" b="1" dirty="0">
                <a:effectLst>
                  <a:outerShdw blurRad="38100" dist="38100" dir="2700000" algn="tl">
                    <a:srgbClr val="000000">
                      <a:alpha val="43137"/>
                    </a:srgbClr>
                  </a:outerShdw>
                </a:effectLst>
              </a:rPr>
              <a:t>Celebration of the Lord’s Supper</a:t>
            </a:r>
          </a:p>
          <a:p>
            <a:pPr marL="0" indent="0">
              <a:buNone/>
            </a:pPr>
            <a:endParaRPr lang="en-US" sz="3600" dirty="0"/>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15349</TotalTime>
  <Words>3368</Words>
  <Application>Microsoft Office PowerPoint</Application>
  <PresentationFormat>Widescreen</PresentationFormat>
  <Paragraphs>179</Paragraphs>
  <Slides>20</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PowerPoint Presentation</vt:lpstr>
      <vt:lpstr>Prayer and Announcements</vt:lpstr>
      <vt:lpstr>PowerPoint Presentation</vt:lpstr>
      <vt:lpstr>END HERE SEPTEMBER 16, 2020</vt:lpstr>
      <vt:lpstr>Revelation 13  The Beast and the False Prophet</vt:lpstr>
      <vt:lpstr>Revelation 13:1-2  The Beast from the Sea</vt:lpstr>
      <vt:lpstr>Revelation 13:3-4  A Fatal Wound Healed</vt:lpstr>
      <vt:lpstr>Revelation 13:5-6  42 Months of Blasphemy</vt:lpstr>
      <vt:lpstr>Revelation 13:7-8  War and False Worship</vt:lpstr>
      <vt:lpstr>Revelation 13:9-10  Perseverance and Faith</vt:lpstr>
      <vt:lpstr> Perseverance and Faith  Romans 8:35-39 </vt:lpstr>
      <vt:lpstr>END HERE SEPTEMBER 23, 2020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Lamar Morris</cp:lastModifiedBy>
  <cp:revision>380</cp:revision>
  <cp:lastPrinted>2020-07-01T21:48:38Z</cp:lastPrinted>
  <dcterms:created xsi:type="dcterms:W3CDTF">2020-05-12T01:25:54Z</dcterms:created>
  <dcterms:modified xsi:type="dcterms:W3CDTF">2020-09-24T12:37:38Z</dcterms:modified>
</cp:coreProperties>
</file>